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22" r:id="rId2"/>
    <p:sldId id="321" r:id="rId3"/>
    <p:sldId id="324" r:id="rId4"/>
    <p:sldId id="325" r:id="rId5"/>
  </p:sldIdLst>
  <p:sldSz cx="9906000" cy="6858000" type="A4"/>
  <p:notesSz cx="6797675" cy="9926638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휴먼둥근헤드라인" panose="02030504000101010101" pitchFamily="18" charset="-127"/>
        <a:ea typeface="휴먼둥근헤드라인" panose="02030504000101010101" pitchFamily="18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휴먼둥근헤드라인" panose="02030504000101010101" pitchFamily="18" charset="-127"/>
        <a:ea typeface="휴먼둥근헤드라인" panose="02030504000101010101" pitchFamily="18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휴먼둥근헤드라인" panose="02030504000101010101" pitchFamily="18" charset="-127"/>
        <a:ea typeface="휴먼둥근헤드라인" panose="02030504000101010101" pitchFamily="18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휴먼둥근헤드라인" panose="02030504000101010101" pitchFamily="18" charset="-127"/>
        <a:ea typeface="휴먼둥근헤드라인" panose="02030504000101010101" pitchFamily="18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휴먼둥근헤드라인" panose="02030504000101010101" pitchFamily="18" charset="-127"/>
        <a:ea typeface="휴먼둥근헤드라인" panose="02030504000101010101" pitchFamily="18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휴먼둥근헤드라인" panose="02030504000101010101" pitchFamily="18" charset="-127"/>
        <a:ea typeface="휴먼둥근헤드라인" panose="02030504000101010101" pitchFamily="18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휴먼둥근헤드라인" panose="02030504000101010101" pitchFamily="18" charset="-127"/>
        <a:ea typeface="휴먼둥근헤드라인" panose="02030504000101010101" pitchFamily="18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휴먼둥근헤드라인" panose="02030504000101010101" pitchFamily="18" charset="-127"/>
        <a:ea typeface="휴먼둥근헤드라인" panose="02030504000101010101" pitchFamily="18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휴먼둥근헤드라인" panose="02030504000101010101" pitchFamily="18" charset="-127"/>
        <a:ea typeface="휴먼둥근헤드라인" panose="02030504000101010101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505">
          <p15:clr>
            <a:srgbClr val="A4A3A4"/>
          </p15:clr>
        </p15:guide>
        <p15:guide id="3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3078D9-2B47-484A-BAA2-BEA34FF4AD07}" v="1" dt="2025-02-20T07:09:58.8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7" autoAdjust="0"/>
    <p:restoredTop sz="94660"/>
  </p:normalViewPr>
  <p:slideViewPr>
    <p:cSldViewPr>
      <p:cViewPr varScale="1">
        <p:scale>
          <a:sx n="76" d="100"/>
          <a:sy n="76" d="100"/>
        </p:scale>
        <p:origin x="1560" y="283"/>
      </p:cViewPr>
      <p:guideLst>
        <p:guide orient="horz" pos="2160"/>
        <p:guide orient="horz" pos="3505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kee Hong" userId="de1e614ceae62358" providerId="LiveId" clId="{C23078D9-2B47-484A-BAA2-BEA34FF4AD07}"/>
    <pc:docChg chg="modSld">
      <pc:chgData name="Inkee Hong" userId="de1e614ceae62358" providerId="LiveId" clId="{C23078D9-2B47-484A-BAA2-BEA34FF4AD07}" dt="2025-02-20T07:10:03.683" v="3" actId="1076"/>
      <pc:docMkLst>
        <pc:docMk/>
      </pc:docMkLst>
      <pc:sldChg chg="addSp delSp modSp mod">
        <pc:chgData name="Inkee Hong" userId="de1e614ceae62358" providerId="LiveId" clId="{C23078D9-2B47-484A-BAA2-BEA34FF4AD07}" dt="2025-02-20T07:10:03.683" v="3" actId="1076"/>
        <pc:sldMkLst>
          <pc:docMk/>
          <pc:sldMk cId="0" sldId="321"/>
        </pc:sldMkLst>
        <pc:picChg chg="add mod">
          <ac:chgData name="Inkee Hong" userId="de1e614ceae62358" providerId="LiveId" clId="{C23078D9-2B47-484A-BAA2-BEA34FF4AD07}" dt="2025-02-20T07:10:03.683" v="3" actId="1076"/>
          <ac:picMkLst>
            <pc:docMk/>
            <pc:sldMk cId="0" sldId="321"/>
            <ac:picMk id="3" creationId="{84C81A3F-6EA4-2F8C-F42D-F63FAE00D3C5}"/>
          </ac:picMkLst>
        </pc:picChg>
        <pc:picChg chg="del">
          <ac:chgData name="Inkee Hong" userId="de1e614ceae62358" providerId="LiveId" clId="{C23078D9-2B47-484A-BAA2-BEA34FF4AD07}" dt="2025-02-20T07:09:58.873" v="0" actId="478"/>
          <ac:picMkLst>
            <pc:docMk/>
            <pc:sldMk cId="0" sldId="321"/>
            <ac:picMk id="4113" creationId="{2156BE0E-FFA8-4C67-B50C-9BD6B94C88B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94CA04C0-E944-4E44-9F64-CDF74FA328F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39CA8138-6637-4B2A-8527-7B29A792FFE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E5948BC-1660-40EE-80DD-45E72588CFF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52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690CEF2F-809B-4CB6-91BE-62F79AEF2A8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40966" name="Rectangle 6">
            <a:extLst>
              <a:ext uri="{FF2B5EF4-FFF2-40B4-BE49-F238E27FC236}">
                <a16:creationId xmlns:a16="http://schemas.microsoft.com/office/drawing/2014/main" id="{93B0D49A-B099-4FAB-B8D5-696FCAF93C0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2DD575C1-BC1C-4439-9DF2-4A4EA31BB1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 smtClean="0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fld id="{44326745-7CB3-43BC-B13E-F67A9B6CB1D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060400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230905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18350" y="333375"/>
            <a:ext cx="2292350" cy="57927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41300" y="333375"/>
            <a:ext cx="6724650" cy="57927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243931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41300" y="333375"/>
            <a:ext cx="2813050" cy="36671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표 개체 틀 2"/>
          <p:cNvSpPr>
            <a:spLocks noGrp="1"/>
          </p:cNvSpPr>
          <p:nvPr>
            <p:ph type="tbl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ko-KR" altLang="en-US" noProof="0"/>
          </a:p>
        </p:txBody>
      </p:sp>
    </p:spTree>
    <p:extLst>
      <p:ext uri="{BB962C8B-B14F-4D97-AF65-F5344CB8AC3E}">
        <p14:creationId xmlns:p14="http://schemas.microsoft.com/office/powerpoint/2010/main" val="264566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112072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75774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019516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63515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76812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365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161194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2848280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kpc.or.kr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7">
            <a:extLst>
              <a:ext uri="{FF2B5EF4-FFF2-40B4-BE49-F238E27FC236}">
                <a16:creationId xmlns:a16="http://schemas.microsoft.com/office/drawing/2014/main" id="{BE2E8ACC-EBE2-4499-9544-849EAC4E1C2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25988" y="6526213"/>
            <a:ext cx="412750" cy="2746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9pPr>
          </a:lstStyle>
          <a:p>
            <a:pPr algn="ctr" eaLnBrk="1" hangingPunct="1">
              <a:defRPr/>
            </a:pPr>
            <a:fld id="{4F041975-E7B2-456A-8D74-2B08C647F2D3}" type="slidenum">
              <a:rPr lang="en-US" altLang="ko-KR" sz="1200" smtClean="0">
                <a:latin typeface="돋움체" panose="020B0609000101010101" pitchFamily="49" charset="-127"/>
                <a:ea typeface="돋움체" panose="020B0609000101010101" pitchFamily="49" charset="-127"/>
              </a:rPr>
              <a:pPr algn="ctr" eaLnBrk="1" hangingPunct="1">
                <a:defRPr/>
              </a:pPr>
              <a:t>‹#›</a:t>
            </a:fld>
            <a:endParaRPr lang="en-US" altLang="ko-KR" sz="1200">
              <a:latin typeface="돋움체" panose="020B0609000101010101" pitchFamily="49" charset="-127"/>
              <a:ea typeface="돋움체" panose="020B0609000101010101" pitchFamily="49" charset="-127"/>
            </a:endParaRPr>
          </a:p>
        </p:txBody>
      </p:sp>
      <p:sp>
        <p:nvSpPr>
          <p:cNvPr id="1027" name="Rectangle 8">
            <a:extLst>
              <a:ext uri="{FF2B5EF4-FFF2-40B4-BE49-F238E27FC236}">
                <a16:creationId xmlns:a16="http://schemas.microsoft.com/office/drawing/2014/main" id="{715CEE35-CFEA-45EA-B16C-5C19160F9A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41300" y="333375"/>
            <a:ext cx="2813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8" name="Line 11">
            <a:extLst>
              <a:ext uri="{FF2B5EF4-FFF2-40B4-BE49-F238E27FC236}">
                <a16:creationId xmlns:a16="http://schemas.microsoft.com/office/drawing/2014/main" id="{35C5E838-72E9-4FA4-8065-54CBE166C7B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373063" y="765175"/>
            <a:ext cx="9145587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ko-KR" altLang="en-US"/>
          </a:p>
        </p:txBody>
      </p:sp>
      <p:sp>
        <p:nvSpPr>
          <p:cNvPr id="1029" name="Line 12">
            <a:extLst>
              <a:ext uri="{FF2B5EF4-FFF2-40B4-BE49-F238E27FC236}">
                <a16:creationId xmlns:a16="http://schemas.microsoft.com/office/drawing/2014/main" id="{C83C758E-D044-4E43-9A2E-07F0E78B590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373063" y="6453188"/>
            <a:ext cx="91455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ko-KR" altLang="en-US"/>
          </a:p>
        </p:txBody>
      </p:sp>
      <p:sp>
        <p:nvSpPr>
          <p:cNvPr id="1032" name="Text Box 13">
            <a:extLst>
              <a:ext uri="{FF2B5EF4-FFF2-40B4-BE49-F238E27FC236}">
                <a16:creationId xmlns:a16="http://schemas.microsoft.com/office/drawing/2014/main" id="{CF5597B0-084F-498F-9B0C-B6504D4FCE0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5113" y="6497638"/>
            <a:ext cx="1306512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휴먼둥근헤드라인" pitchFamily="18" charset="-127"/>
                <a:ea typeface="휴먼둥근헤드라인" pitchFamily="18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휴먼둥근헤드라인" pitchFamily="18" charset="-127"/>
                <a:ea typeface="휴먼둥근헤드라인" pitchFamily="18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휴먼둥근헤드라인" pitchFamily="18" charset="-127"/>
                <a:ea typeface="휴먼둥근헤드라인" pitchFamily="18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휴먼둥근헤드라인" pitchFamily="18" charset="-127"/>
                <a:ea typeface="휴먼둥근헤드라인" pitchFamily="18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휴먼둥근헤드라인" pitchFamily="18" charset="-127"/>
                <a:ea typeface="휴먼둥근헤드라인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itchFamily="18" charset="-127"/>
                <a:ea typeface="휴먼둥근헤드라인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itchFamily="18" charset="-127"/>
                <a:ea typeface="휴먼둥근헤드라인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itchFamily="18" charset="-127"/>
                <a:ea typeface="휴먼둥근헤드라인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itchFamily="18" charset="-127"/>
                <a:ea typeface="휴먼둥근헤드라인" pitchFamily="18" charset="-127"/>
              </a:defRPr>
            </a:lvl9pPr>
          </a:lstStyle>
          <a:p>
            <a:pPr eaLnBrk="1" latinLnBrk="1" hangingPunct="1">
              <a:defRPr/>
            </a:pPr>
            <a:r>
              <a:rPr lang="en-US" altLang="ko-KR" sz="1000" dirty="0">
                <a:latin typeface="Arial" pitchFamily="34" charset="0"/>
                <a:ea typeface="돋움체" pitchFamily="49" charset="-127"/>
                <a:hlinkClick r:id="rId14"/>
              </a:rPr>
              <a:t>www.unirone.co.kr</a:t>
            </a:r>
            <a:r>
              <a:rPr lang="en-US" altLang="ko-KR" sz="1000" dirty="0">
                <a:latin typeface="Arial" pitchFamily="34" charset="0"/>
                <a:ea typeface="돋움체" pitchFamily="49" charset="-127"/>
              </a:rPr>
              <a:t> </a:t>
            </a:r>
          </a:p>
        </p:txBody>
      </p:sp>
      <p:pic>
        <p:nvPicPr>
          <p:cNvPr id="1031" name="그림 1">
            <a:extLst>
              <a:ext uri="{FF2B5EF4-FFF2-40B4-BE49-F238E27FC236}">
                <a16:creationId xmlns:a16="http://schemas.microsoft.com/office/drawing/2014/main" id="{E7CEF831-5DFB-4AB8-B70D-F7679A0385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88" y="6526213"/>
            <a:ext cx="156686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휴먼둥근헤드라인" pitchFamily="18" charset="-127"/>
          <a:ea typeface="휴먼둥근헤드라인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휴먼둥근헤드라인" pitchFamily="18" charset="-127"/>
          <a:ea typeface="휴먼둥근헤드라인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휴먼둥근헤드라인" pitchFamily="18" charset="-127"/>
          <a:ea typeface="휴먼둥근헤드라인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휴먼둥근헤드라인" pitchFamily="18" charset="-127"/>
          <a:ea typeface="휴먼둥근헤드라인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휴먼둥근헤드라인" pitchFamily="18" charset="-127"/>
          <a:ea typeface="휴먼둥근헤드라인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휴먼둥근헤드라인" pitchFamily="18" charset="-127"/>
          <a:ea typeface="휴먼둥근헤드라인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휴먼둥근헤드라인" pitchFamily="18" charset="-127"/>
          <a:ea typeface="휴먼둥근헤드라인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>
          <a:solidFill>
            <a:schemeClr val="tx2"/>
          </a:solidFill>
          <a:latin typeface="휴먼둥근헤드라인" pitchFamily="18" charset="-127"/>
          <a:ea typeface="휴먼둥근헤드라인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2">
            <a:extLst>
              <a:ext uri="{FF2B5EF4-FFF2-40B4-BE49-F238E27FC236}">
                <a16:creationId xmlns:a16="http://schemas.microsoft.com/office/drawing/2014/main" id="{535BA6F3-590A-433D-8F2F-F206FC14D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2143125"/>
            <a:ext cx="711041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9pPr>
          </a:lstStyle>
          <a:p>
            <a:pPr algn="ctr" eaLnBrk="1" latinLnBrk="1" hangingPunct="1"/>
            <a:r>
              <a:rPr lang="ko-KR" altLang="en-US" sz="4000"/>
              <a:t>데이터분석 실습 및 정리양식</a:t>
            </a:r>
            <a:endParaRPr lang="en-US" altLang="ko-KR" sz="2400"/>
          </a:p>
          <a:p>
            <a:pPr algn="ctr" eaLnBrk="1" latinLnBrk="1" hangingPunct="1"/>
            <a:r>
              <a:rPr lang="en-US" altLang="ko-KR" sz="2400"/>
              <a:t>(          ) </a:t>
            </a:r>
            <a:r>
              <a:rPr lang="ko-KR" altLang="en-US" sz="2400"/>
              <a:t>팀</a:t>
            </a:r>
            <a:endParaRPr lang="en-US" altLang="ko-KR" sz="2400"/>
          </a:p>
          <a:p>
            <a:pPr algn="ctr" eaLnBrk="1" latinLnBrk="1" hangingPunct="1"/>
            <a:endParaRPr lang="en-US" altLang="ko-KR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2">
            <a:extLst>
              <a:ext uri="{FF2B5EF4-FFF2-40B4-BE49-F238E27FC236}">
                <a16:creationId xmlns:a16="http://schemas.microsoft.com/office/drawing/2014/main" id="{5E3354AC-A1AA-4900-B4BE-351DB3943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3" y="214313"/>
            <a:ext cx="2759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9pPr>
          </a:lstStyle>
          <a:p>
            <a:pPr eaLnBrk="1" latinLnBrk="1" hangingPunct="1"/>
            <a:r>
              <a:rPr lang="ko-KR" altLang="en-US" sz="2400" dirty="0"/>
              <a:t>그래프 </a:t>
            </a:r>
            <a:r>
              <a:rPr lang="en-US" altLang="ko-KR" sz="2400" dirty="0"/>
              <a:t>: </a:t>
            </a:r>
            <a:r>
              <a:rPr lang="ko-KR" altLang="en-US" sz="2400" dirty="0" err="1"/>
              <a:t>박스플롯</a:t>
            </a:r>
            <a:endParaRPr lang="ko-KR" altLang="en-US" sz="2400" dirty="0"/>
          </a:p>
        </p:txBody>
      </p:sp>
      <p:graphicFrame>
        <p:nvGraphicFramePr>
          <p:cNvPr id="3096" name="Group 24">
            <a:extLst>
              <a:ext uri="{FF2B5EF4-FFF2-40B4-BE49-F238E27FC236}">
                <a16:creationId xmlns:a16="http://schemas.microsoft.com/office/drawing/2014/main" id="{EBEAA133-2A57-44A2-A44E-1082DD73A252}"/>
              </a:ext>
            </a:extLst>
          </p:cNvPr>
          <p:cNvGraphicFramePr>
            <a:graphicFrameLocks noGrp="1"/>
          </p:cNvGraphicFramePr>
          <p:nvPr/>
        </p:nvGraphicFramePr>
        <p:xfrm>
          <a:off x="381000" y="857250"/>
          <a:ext cx="9072563" cy="5524500"/>
        </p:xfrm>
        <a:graphic>
          <a:graphicData uri="http://schemas.openxmlformats.org/drawingml/2006/table">
            <a:tbl>
              <a:tblPr/>
              <a:tblGrid>
                <a:gridCol w="1428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43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15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질문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성별에 따른 </a:t>
                      </a:r>
                      <a:r>
                        <a:rPr kumimoji="0" lang="ko-KR" alt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키평균의</a:t>
                      </a: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차이는 발생하는 가</a:t>
                      </a:r>
                      <a:r>
                        <a:rPr kumimoji="0" lang="en-US" altLang="ko-K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?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08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작성 그래프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21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해석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두 박스플롯의 </a:t>
                      </a:r>
                      <a:r>
                        <a:rPr kumimoji="0" lang="ko-KR" alt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사분위범위</a:t>
                      </a:r>
                      <a:r>
                        <a:rPr kumimoji="0" lang="en-US" altLang="ko-K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박스</a:t>
                      </a:r>
                      <a:r>
                        <a:rPr kumimoji="0" lang="en-US" altLang="ko-K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 겹치지 않으므로</a:t>
                      </a:r>
                      <a:r>
                        <a:rPr kumimoji="0" lang="en-US" altLang="ko-K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두 집단의 평균의 차이는 유의한 것으로 판단된다</a:t>
                      </a:r>
                      <a:r>
                        <a:rPr kumimoji="0" lang="en-US" altLang="ko-K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endParaRPr kumimoji="0" lang="ko-KR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84C81A3F-6EA4-2F8C-F42D-F63FAE00D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736" y="1565920"/>
            <a:ext cx="5589240" cy="37261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879574E5-E0C7-4BEB-8AA5-6F14B8CED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3" y="214313"/>
            <a:ext cx="38655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9pPr>
          </a:lstStyle>
          <a:p>
            <a:pPr eaLnBrk="1" latinLnBrk="1" hangingPunct="1"/>
            <a:r>
              <a:rPr lang="ko-KR" altLang="en-US" sz="2400"/>
              <a:t>가설검정 </a:t>
            </a:r>
            <a:r>
              <a:rPr lang="en-US" altLang="ko-KR" sz="2400"/>
              <a:t>: 2 Sample-t</a:t>
            </a:r>
            <a:endParaRPr lang="ko-KR" altLang="en-US" sz="2400"/>
          </a:p>
        </p:txBody>
      </p:sp>
      <p:graphicFrame>
        <p:nvGraphicFramePr>
          <p:cNvPr id="5152" name="Group 32">
            <a:extLst>
              <a:ext uri="{FF2B5EF4-FFF2-40B4-BE49-F238E27FC236}">
                <a16:creationId xmlns:a16="http://schemas.microsoft.com/office/drawing/2014/main" id="{DE678E0B-369F-4E74-A85B-FC3D9FAD2E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096586"/>
              </p:ext>
            </p:extLst>
          </p:nvPr>
        </p:nvGraphicFramePr>
        <p:xfrm>
          <a:off x="381000" y="857250"/>
          <a:ext cx="9072563" cy="5669170"/>
        </p:xfrm>
        <a:graphic>
          <a:graphicData uri="http://schemas.openxmlformats.org/drawingml/2006/table">
            <a:tbl>
              <a:tblPr/>
              <a:tblGrid>
                <a:gridCol w="1428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43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질문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두산과 롯데의 도루수의 년 평균은 차이가 있는가</a:t>
                      </a:r>
                      <a:r>
                        <a:rPr kumimoji="0" lang="en-US" altLang="ko-K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?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가설식</a:t>
                      </a:r>
                      <a:endParaRPr kumimoji="0" lang="ko-KR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8361390"/>
                  </a:ext>
                </a:extLst>
              </a:tr>
              <a:tr h="365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유의수준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5%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5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검정결과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Two-sample T for </a:t>
                      </a:r>
                      <a:r>
                        <a:rPr kumimoji="0" lang="ko-KR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두산 </a:t>
                      </a: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vs </a:t>
                      </a:r>
                      <a:r>
                        <a:rPr kumimoji="0" lang="ko-KR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롯데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     </a:t>
                      </a: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N   Mean  StDev  SE Mean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두산  </a:t>
                      </a: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20  104.4   25.2      5.6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롯데  </a:t>
                      </a: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20  115.2   37.7      8.4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Difference = mu (</a:t>
                      </a:r>
                      <a:r>
                        <a:rPr kumimoji="0" lang="ko-KR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두산</a:t>
                      </a: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 - mu (</a:t>
                      </a:r>
                      <a:r>
                        <a:rPr kumimoji="0" lang="ko-KR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롯데</a:t>
                      </a: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Estimate for difference:  -10.8000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95% CI for difference:  (-31.4130, 9.8130)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T-Test of difference = 0 (vs not =): T-Value = -1.07  P-Value = 0.294  DF = 33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통계적 해석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P(0.294)&gt;0.05</a:t>
                      </a: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이므로 </a:t>
                      </a:r>
                      <a:r>
                        <a:rPr kumimoji="0" lang="ko-KR" alt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귀무가설을</a:t>
                      </a: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채택한다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즉</a:t>
                      </a:r>
                      <a:r>
                        <a:rPr kumimoji="0" lang="en-US" altLang="ko-K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도루수</a:t>
                      </a:r>
                      <a:r>
                        <a:rPr kumimoji="0" lang="ko-KR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평균의 차이가 없다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124" name="Picture 23">
            <a:extLst>
              <a:ext uri="{FF2B5EF4-FFF2-40B4-BE49-F238E27FC236}">
                <a16:creationId xmlns:a16="http://schemas.microsoft.com/office/drawing/2014/main" id="{823BD53B-0CFE-49E9-A76E-84548FE48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2420938"/>
            <a:ext cx="3175000" cy="21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F125BB-1DC2-4AE2-909A-72256D4BB00A}"/>
              </a:ext>
            </a:extLst>
          </p:cNvPr>
          <p:cNvSpPr txBox="1"/>
          <p:nvPr/>
        </p:nvSpPr>
        <p:spPr>
          <a:xfrm>
            <a:off x="1792766" y="1224745"/>
            <a:ext cx="7688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</a:t>
            </a:r>
            <a:r>
              <a:rPr lang="en-US" altLang="ko-KR" baseline="-25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:  </a:t>
            </a:r>
          </a:p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</a:t>
            </a:r>
            <a:r>
              <a:rPr lang="en-US" altLang="ko-KR" baseline="-25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: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8">
            <a:extLst>
              <a:ext uri="{FF2B5EF4-FFF2-40B4-BE49-F238E27FC236}">
                <a16:creationId xmlns:a16="http://schemas.microsoft.com/office/drawing/2014/main" id="{3E2A2FB2-242D-423E-99CB-5B11C4F7C8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7013" y="760413"/>
            <a:ext cx="4824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defRPr>
            </a:lvl9pPr>
          </a:lstStyle>
          <a:p>
            <a:pPr eaLnBrk="1" latinLnBrk="1" hangingPunct="1"/>
            <a:r>
              <a:rPr lang="ko-KR" altLang="en-US"/>
              <a:t>가설식 작성을 위한 기호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C71C1B-C464-46EB-9A1B-BCBDF5319724}"/>
              </a:ext>
            </a:extLst>
          </p:cNvPr>
          <p:cNvSpPr txBox="1"/>
          <p:nvPr/>
        </p:nvSpPr>
        <p:spPr>
          <a:xfrm>
            <a:off x="1044693" y="2191538"/>
            <a:ext cx="295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</a:t>
            </a:r>
            <a:r>
              <a:rPr lang="en-US" altLang="ko-KR" baseline="-25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A3A32D-6E59-4A42-B7EC-4AA2A72CD8F4}"/>
              </a:ext>
            </a:extLst>
          </p:cNvPr>
          <p:cNvSpPr txBox="1"/>
          <p:nvPr/>
        </p:nvSpPr>
        <p:spPr>
          <a:xfrm>
            <a:off x="1064568" y="2636912"/>
            <a:ext cx="2951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</a:t>
            </a:r>
            <a:r>
              <a:rPr lang="en-US" altLang="ko-KR" baseline="-25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030BAA3-AF2D-4D66-BCC3-05730E921573}"/>
                  </a:ext>
                </a:extLst>
              </p:cNvPr>
              <p:cNvSpPr txBox="1"/>
              <p:nvPr/>
            </p:nvSpPr>
            <p:spPr>
              <a:xfrm>
                <a:off x="801555" y="1412776"/>
                <a:ext cx="8302889" cy="3725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i="1" smtClean="0">
                          <a:latin typeface="Cambria Math" panose="02040503050406030204" pitchFamily="18" charset="0"/>
                          <a:ea typeface="맑은 고딕" panose="020B0503020000020004" pitchFamily="50" charset="-127"/>
                        </a:rPr>
                        <m:t>𝜇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  <a:ea typeface="맑은 고딕" panose="020B0503020000020004" pitchFamily="50" charset="-127"/>
                        </a:rPr>
                        <m:t>        </m:t>
                      </m:r>
                      <m:sSub>
                        <m:sSubPr>
                          <m:ctrlPr>
                            <a:rPr lang="en-US" altLang="ko-KR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</m:ctrlPr>
                        </m:sSubPr>
                        <m:e>
                          <m:r>
                            <a:rPr lang="en-US" altLang="ko-K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1</m:t>
                          </m:r>
                        </m:sub>
                      </m:sSub>
                      <m:r>
                        <a:rPr lang="en-US" altLang="ko-KR" b="0" i="1" smtClean="0">
                          <a:latin typeface="Cambria Math" panose="02040503050406030204" pitchFamily="18" charset="0"/>
                          <a:ea typeface="맑은 고딕" panose="020B0503020000020004" pitchFamily="50" charset="-127"/>
                        </a:rPr>
                        <m:t>       </m:t>
                      </m:r>
                      <m:sSub>
                        <m:sSubPr>
                          <m:ctrlPr>
                            <a:rPr lang="en-US" altLang="ko-KR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</m:ctrlPr>
                        </m:sSubPr>
                        <m:e>
                          <m:r>
                            <a:rPr lang="en-US" altLang="ko-K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2</m:t>
                          </m:r>
                        </m:sub>
                      </m:sSub>
                      <m:r>
                        <a:rPr lang="en-US" altLang="ko-KR" b="0" i="1" smtClean="0">
                          <a:latin typeface="Cambria Math" panose="02040503050406030204" pitchFamily="18" charset="0"/>
                          <a:ea typeface="맑은 고딕" panose="020B0503020000020004" pitchFamily="50" charset="-127"/>
                        </a:rPr>
                        <m:t>           </m:t>
                      </m:r>
                      <m:sSup>
                        <m:sSup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ko-KR" alt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p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ko-K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</m:t>
                      </m:r>
                      <m:sSubSup>
                        <m:sSubSupPr>
                          <m:ctrlPr>
                            <a:rPr lang="en-US" altLang="ko-KR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</m:ctrlPr>
                        </m:sSubSupPr>
                        <m:e>
                          <m:r>
                            <a:rPr lang="ko-KR" altLang="en-US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𝜎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1</m:t>
                          </m:r>
                        </m:sub>
                        <m:sup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2</m:t>
                          </m:r>
                        </m:sup>
                      </m:sSubSup>
                      <m:r>
                        <a:rPr lang="en-US" altLang="ko-KR" b="0" i="1" smtClean="0">
                          <a:latin typeface="Cambria Math" panose="02040503050406030204" pitchFamily="18" charset="0"/>
                          <a:ea typeface="맑은 고딕" panose="020B0503020000020004" pitchFamily="50" charset="-127"/>
                        </a:rPr>
                        <m:t>        </m:t>
                      </m:r>
                      <m:sSubSup>
                        <m:sSubSupPr>
                          <m:ctrlPr>
                            <a:rPr lang="en-US" altLang="ko-KR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</m:ctrlPr>
                        </m:sSubSupPr>
                        <m:e>
                          <m:r>
                            <a:rPr lang="ko-KR" altLang="en-US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𝜎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1</m:t>
                          </m:r>
                        </m:sub>
                        <m:sup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2</m:t>
                          </m:r>
                        </m:sup>
                      </m:sSubSup>
                      <m:r>
                        <a:rPr lang="en-US" altLang="ko-KR" b="0" i="1" smtClean="0">
                          <a:latin typeface="Cambria Math" panose="02040503050406030204" pitchFamily="18" charset="0"/>
                          <a:ea typeface="맑은 고딕" panose="020B0503020000020004" pitchFamily="50" charset="-127"/>
                        </a:rPr>
                        <m:t>        </m:t>
                      </m:r>
                      <m:sSub>
                        <m:sSub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</m:ctrlPr>
                        </m:sSub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𝑃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1</m:t>
                          </m:r>
                        </m:sub>
                      </m:sSub>
                      <m:r>
                        <a:rPr lang="en-US" altLang="ko-KR" b="0" i="1" smtClean="0">
                          <a:latin typeface="Cambria Math" panose="02040503050406030204" pitchFamily="18" charset="0"/>
                          <a:ea typeface="맑은 고딕" panose="020B0503020000020004" pitchFamily="50" charset="-127"/>
                        </a:rPr>
                        <m:t>         </m:t>
                      </m:r>
                      <m:r>
                        <a:rPr lang="ko-KR" altLang="en-US" b="0" i="1" smtClean="0">
                          <a:latin typeface="Cambria Math" panose="02040503050406030204" pitchFamily="18" charset="0"/>
                          <a:ea typeface="맑은 고딕" panose="020B0503020000020004" pitchFamily="50" charset="-127"/>
                        </a:rPr>
                        <m:t>𝜌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  <a:ea typeface="맑은 고딕" panose="020B0503020000020004" pitchFamily="50" charset="-127"/>
                        </a:rPr>
                        <m:t>        </m:t>
                      </m:r>
                      <m:sSub>
                        <m:sSub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</m:ctrlPr>
                        </m:sSubPr>
                        <m:e>
                          <m:r>
                            <a:rPr lang="ko-KR" altLang="en-US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𝛽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맑은 고딕" panose="020B0503020000020004" pitchFamily="50" charset="-127"/>
                            </a:rPr>
                            <m:t>1</m:t>
                          </m:r>
                        </m:sub>
                      </m:sSub>
                      <m:r>
                        <a:rPr lang="en-US" altLang="ko-KR" b="0" i="1" smtClean="0">
                          <a:latin typeface="Cambria Math" panose="02040503050406030204" pitchFamily="18" charset="0"/>
                          <a:ea typeface="맑은 고딕" panose="020B0503020000020004" pitchFamily="50" charset="-127"/>
                        </a:rPr>
                        <m:t>     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      ≥       ≤     </m:t>
                      </m:r>
                      <m:r>
                        <a:rPr lang="ko-KR" alt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ko-KR" altLang="en-US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030BAA3-AF2D-4D66-BCC3-05730E9215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555" y="1412776"/>
                <a:ext cx="8302889" cy="372538"/>
              </a:xfrm>
              <a:prstGeom prst="rect">
                <a:avLst/>
              </a:prstGeom>
              <a:blipFill>
                <a:blip r:embed="rId2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휴먼둥근헤드라인"/>
        <a:ea typeface="휴먼둥근헤드라인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167</Words>
  <Application>Microsoft Office PowerPoint</Application>
  <PresentationFormat>A4 용지(210x297mm)</PresentationFormat>
  <Paragraphs>35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굴림</vt:lpstr>
      <vt:lpstr>돋움체</vt:lpstr>
      <vt:lpstr>맑은 고딕</vt:lpstr>
      <vt:lpstr>휴먼둥근헤드라인</vt:lpstr>
      <vt:lpstr>Arial</vt:lpstr>
      <vt:lpstr>Cambria Math</vt:lpstr>
      <vt:lpstr>기본 디자인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한국생산성본부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jkryu</dc:creator>
  <cp:lastModifiedBy>Inkee Hong</cp:lastModifiedBy>
  <cp:revision>46</cp:revision>
  <dcterms:created xsi:type="dcterms:W3CDTF">2007-07-24T06:47:50Z</dcterms:created>
  <dcterms:modified xsi:type="dcterms:W3CDTF">2025-02-20T07:10:07Z</dcterms:modified>
</cp:coreProperties>
</file>